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491" r:id="rId3"/>
    <p:sldId id="637" r:id="rId4"/>
    <p:sldId id="638" r:id="rId5"/>
    <p:sldId id="437" r:id="rId6"/>
    <p:sldId id="384" r:id="rId7"/>
    <p:sldId id="387" r:id="rId8"/>
    <p:sldId id="441" r:id="rId9"/>
    <p:sldId id="603" r:id="rId10"/>
    <p:sldId id="601" r:id="rId11"/>
    <p:sldId id="606" r:id="rId12"/>
    <p:sldId id="635" r:id="rId13"/>
    <p:sldId id="619" r:id="rId14"/>
    <p:sldId id="639" r:id="rId15"/>
    <p:sldId id="6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637"/>
            <p14:sldId id="638"/>
            <p14:sldId id="437"/>
            <p14:sldId id="384"/>
            <p14:sldId id="387"/>
            <p14:sldId id="441"/>
            <p14:sldId id="603"/>
            <p14:sldId id="601"/>
            <p14:sldId id="606"/>
            <p14:sldId id="635"/>
            <p14:sldId id="619"/>
            <p14:sldId id="639"/>
            <p14:sldId id="636"/>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93" autoAdjust="0"/>
    <p:restoredTop sz="68856" autoAdjust="0"/>
  </p:normalViewPr>
  <p:slideViewPr>
    <p:cSldViewPr snapToGrid="0" snapToObjects="1">
      <p:cViewPr varScale="1">
        <p:scale>
          <a:sx n="70" d="100"/>
          <a:sy n="70" d="100"/>
        </p:scale>
        <p:origin x="192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6/16/23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199002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Robbie: please make this slide match positions and size of next slide</a:t>
            </a:r>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a:t>
            </a: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According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grade cohort: racial/ethnic groups, free and reduced lunch eligible, economically disadvantaged (defined by the state), English language learners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variables are percentage of county residents: SNAP recipients, single-mother headed households, households in poverty, those ages 25+ with at least a bachelor’s degree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Median household income is in thousands of dollars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Urban is percent of the county land area considered urban (as opposed </a:t>
            </a:r>
            <a:r>
              <a:rPr lang="en-US"/>
              <a:t>to suburban, town, or rural)</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199319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504582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State-specific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E1D18E-BEC9-7318-82EF-A3850D0617AE}"/>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51EBA0EB-3BF6-74D1-5017-58A5B4155DBA}"/>
              </a:ext>
            </a:extLst>
          </p:cNvPr>
          <p:cNvGraphicFramePr>
            <a:graphicFrameLocks noGrp="1"/>
          </p:cNvGraphicFramePr>
          <p:nvPr>
            <p:extLst>
              <p:ext uri="{D42A27DB-BD31-4B8C-83A1-F6EECF244321}">
                <p14:modId xmlns:p14="http://schemas.microsoft.com/office/powerpoint/2010/main" val="282231489"/>
              </p:ext>
            </p:extLst>
          </p:nvPr>
        </p:nvGraphicFramePr>
        <p:xfrm>
          <a:off x="2459589" y="1646561"/>
          <a:ext cx="7272822" cy="3749544"/>
        </p:xfrm>
        <a:graphic>
          <a:graphicData uri="http://schemas.openxmlformats.org/drawingml/2006/table">
            <a:tbl>
              <a:tblPr firstRow="1" firstCol="1" bandRow="1">
                <a:tableStyleId>{7DF18680-E054-41AD-8BC1-D1AEF772440D}</a:tableStyleId>
              </a:tblPr>
              <a:tblGrid>
                <a:gridCol w="2133361">
                  <a:extLst>
                    <a:ext uri="{9D8B030D-6E8A-4147-A177-3AD203B41FA5}">
                      <a16:colId xmlns:a16="http://schemas.microsoft.com/office/drawing/2014/main" val="3895681955"/>
                    </a:ext>
                  </a:extLst>
                </a:gridCol>
                <a:gridCol w="2618216">
                  <a:extLst>
                    <a:ext uri="{9D8B030D-6E8A-4147-A177-3AD203B41FA5}">
                      <a16:colId xmlns:a16="http://schemas.microsoft.com/office/drawing/2014/main" val="1245209037"/>
                    </a:ext>
                  </a:extLst>
                </a:gridCol>
                <a:gridCol w="2521245">
                  <a:extLst>
                    <a:ext uri="{9D8B030D-6E8A-4147-A177-3AD203B41FA5}">
                      <a16:colId xmlns:a16="http://schemas.microsoft.com/office/drawing/2014/main" val="4106588046"/>
                    </a:ext>
                  </a:extLst>
                </a:gridCol>
              </a:tblGrid>
              <a:tr h="310307">
                <a:tc>
                  <a:txBody>
                    <a:bodyPr/>
                    <a:lstStyle/>
                    <a:p>
                      <a:pPr algn="l"/>
                      <a:endParaRPr lang="en-US" sz="1200" kern="100">
                        <a:effectLst/>
                        <a:latin typeface="Calibri" panose="020F0502020204030204" pitchFamily="34"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RLA: β (95% </a:t>
                      </a:r>
                      <a:r>
                        <a:rPr lang="en-US" sz="1200" kern="100" dirty="0" err="1">
                          <a:effectLst/>
                        </a:rPr>
                        <a:t>CrI</a:t>
                      </a:r>
                      <a:r>
                        <a:rPr lang="en-US" sz="1200" kern="100" dirty="0">
                          <a:effectLst/>
                        </a:rPr>
                        <a:t>)</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185016555"/>
                  </a:ext>
                </a:extLst>
              </a:tr>
              <a:tr h="323237">
                <a:tc>
                  <a:txBody>
                    <a:bodyPr/>
                    <a:lstStyle/>
                    <a:p>
                      <a:pPr marL="0" marR="0" algn="ctr">
                        <a:spcBef>
                          <a:spcPts val="0"/>
                        </a:spcBef>
                        <a:spcAft>
                          <a:spcPts val="0"/>
                        </a:spcAft>
                      </a:pPr>
                      <a:r>
                        <a:rPr lang="en-US" sz="1200" kern="100">
                          <a:effectLst/>
                        </a:rPr>
                        <a:t>Overall</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0.00 (-0.05,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(-0.04, 0.05)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138433058"/>
                  </a:ext>
                </a:extLst>
              </a:tr>
              <a:tr h="323237">
                <a:tc>
                  <a:txBody>
                    <a:bodyPr/>
                    <a:lstStyle/>
                    <a:p>
                      <a:pPr marL="0" marR="0" algn="ctr">
                        <a:spcBef>
                          <a:spcPts val="0"/>
                        </a:spcBef>
                        <a:spcAft>
                          <a:spcPts val="0"/>
                        </a:spcAft>
                      </a:pPr>
                      <a:r>
                        <a:rPr lang="en-US" sz="1200" kern="100">
                          <a:effectLst/>
                        </a:rPr>
                        <a:t>Alabama (1)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0.13 (-0.04, 0.32)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(-0.08, 0.17)</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840828697"/>
                  </a:ext>
                </a:extLst>
              </a:tr>
              <a:tr h="310307">
                <a:tc>
                  <a:txBody>
                    <a:bodyPr/>
                    <a:lstStyle/>
                    <a:p>
                      <a:pPr marL="0" marR="0" algn="ctr">
                        <a:spcBef>
                          <a:spcPts val="0"/>
                        </a:spcBef>
                        <a:spcAft>
                          <a:spcPts val="0"/>
                        </a:spcAft>
                      </a:pPr>
                      <a:r>
                        <a:rPr lang="en-US" sz="1200" kern="100">
                          <a:effectLst/>
                        </a:rPr>
                        <a:t>Florida (12)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(0.11, 0.27)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0.07 (0.00,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525539057"/>
                  </a:ext>
                </a:extLst>
              </a:tr>
              <a:tr h="310307">
                <a:tc>
                  <a:txBody>
                    <a:bodyPr/>
                    <a:lstStyle/>
                    <a:p>
                      <a:pPr marL="0" marR="0" algn="ctr">
                        <a:spcBef>
                          <a:spcPts val="0"/>
                        </a:spcBef>
                        <a:spcAft>
                          <a:spcPts val="0"/>
                        </a:spcAft>
                      </a:pPr>
                      <a:r>
                        <a:rPr lang="en-US" sz="1200" kern="100" dirty="0">
                          <a:effectLst/>
                        </a:rPr>
                        <a:t>Georgia (13)</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-0.07 (-0.17, 0.03)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(-0.08, 0.08)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228432007"/>
                  </a:ext>
                </a:extLst>
              </a:tr>
              <a:tr h="310307">
                <a:tc>
                  <a:txBody>
                    <a:bodyPr/>
                    <a:lstStyle/>
                    <a:p>
                      <a:pPr marL="0" marR="0" algn="ctr">
                        <a:spcBef>
                          <a:spcPts val="0"/>
                        </a:spcBef>
                        <a:spcAft>
                          <a:spcPts val="0"/>
                        </a:spcAft>
                      </a:pPr>
                      <a:r>
                        <a:rPr lang="en-US" sz="1200" kern="100">
                          <a:effectLst/>
                        </a:rPr>
                        <a:t>Louisiana (22)</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-0.02 (-0.26, 0.21)</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0.00 (-0.16, 0.16)</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2993418264"/>
                  </a:ext>
                </a:extLst>
              </a:tr>
              <a:tr h="310307">
                <a:tc>
                  <a:txBody>
                    <a:bodyPr/>
                    <a:lstStyle/>
                    <a:p>
                      <a:pPr marL="0" marR="0" algn="ctr">
                        <a:spcBef>
                          <a:spcPts val="0"/>
                        </a:spcBef>
                        <a:spcAft>
                          <a:spcPts val="0"/>
                        </a:spcAft>
                      </a:pPr>
                      <a:r>
                        <a:rPr lang="en-US" sz="1200" kern="100" dirty="0">
                          <a:effectLst/>
                        </a:rPr>
                        <a:t>New Jersey (34)</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-0.12 (-0.34,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-0.03 (-0.17, 0.10)</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012456763"/>
                  </a:ext>
                </a:extLst>
              </a:tr>
              <a:tr h="620614">
                <a:tc>
                  <a:txBody>
                    <a:bodyPr/>
                    <a:lstStyle/>
                    <a:p>
                      <a:pPr marL="0" marR="0" algn="ctr">
                        <a:spcBef>
                          <a:spcPts val="0"/>
                        </a:spcBef>
                        <a:spcAft>
                          <a:spcPts val="0"/>
                        </a:spcAft>
                      </a:pPr>
                      <a:r>
                        <a:rPr lang="en-US" sz="1200" kern="100" dirty="0">
                          <a:effectLst/>
                        </a:rPr>
                        <a:t>North Carolina (37)</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a:effectLst/>
                        </a:rPr>
                        <a:t>-0.15 (-0.26, -0.04)</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0.04 (-0.05, 0.13)</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3299815330"/>
                  </a:ext>
                </a:extLst>
              </a:tr>
              <a:tr h="620614">
                <a:tc>
                  <a:txBody>
                    <a:bodyPr/>
                    <a:lstStyle/>
                    <a:p>
                      <a:pPr marL="0" marR="0" algn="ctr">
                        <a:spcBef>
                          <a:spcPts val="0"/>
                        </a:spcBef>
                        <a:spcAft>
                          <a:spcPts val="0"/>
                        </a:spcAft>
                      </a:pPr>
                      <a:r>
                        <a:rPr lang="en-US" sz="1200" kern="100">
                          <a:effectLst/>
                        </a:rPr>
                        <a:t>South Carolina (45)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-0.19 (-0.42, 0.06)</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a:effectLst/>
                        </a:rPr>
                        <a:t>0.02 (-0.12, 0.15)</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4088607756"/>
                  </a:ext>
                </a:extLst>
              </a:tr>
              <a:tr h="310307">
                <a:tc>
                  <a:txBody>
                    <a:bodyPr/>
                    <a:lstStyle/>
                    <a:p>
                      <a:pPr marL="0" marR="0" algn="ctr">
                        <a:spcBef>
                          <a:spcPts val="0"/>
                        </a:spcBef>
                        <a:spcAft>
                          <a:spcPts val="0"/>
                        </a:spcAft>
                      </a:pPr>
                      <a:r>
                        <a:rPr lang="en-US" sz="1200" kern="100">
                          <a:effectLst/>
                        </a:rPr>
                        <a:t>Texas (48)</a:t>
                      </a:r>
                      <a:endParaRPr lang="en-US" sz="1200" kern="10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ctr"/>
                </a:tc>
                <a:tc>
                  <a:txBody>
                    <a:bodyPr/>
                    <a:lstStyle/>
                    <a:p>
                      <a:pPr marL="0" marR="0" algn="ctr">
                        <a:spcBef>
                          <a:spcPts val="0"/>
                        </a:spcBef>
                        <a:spcAft>
                          <a:spcPts val="0"/>
                        </a:spcAft>
                      </a:pPr>
                      <a:r>
                        <a:rPr lang="en-US" sz="1200" kern="100" dirty="0">
                          <a:effectLst/>
                        </a:rPr>
                        <a:t>-0.10 (-0.21, 0.01)</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tc>
                  <a:txBody>
                    <a:bodyPr/>
                    <a:lstStyle/>
                    <a:p>
                      <a:pPr marL="0" marR="0" algn="ctr">
                        <a:spcBef>
                          <a:spcPts val="0"/>
                        </a:spcBef>
                        <a:spcAft>
                          <a:spcPts val="0"/>
                        </a:spcAft>
                      </a:pPr>
                      <a:r>
                        <a:rPr lang="en-US" sz="1200" kern="100" dirty="0">
                          <a:effectLst/>
                        </a:rPr>
                        <a:t>-0.13 (-0.21, -0.05)</a:t>
                      </a:r>
                      <a:endParaRPr lang="en-US" sz="12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79466" marR="79466" marT="0" marB="0" anchor="b"/>
                </a:tc>
                <a:extLst>
                  <a:ext uri="{0D108BD9-81ED-4DB2-BD59-A6C34878D82A}">
                    <a16:rowId xmlns:a16="http://schemas.microsoft.com/office/drawing/2014/main" val="1598998961"/>
                  </a:ext>
                </a:extLst>
              </a:tr>
            </a:tbl>
          </a:graphicData>
        </a:graphic>
      </p:graphicFrame>
      <p:sp>
        <p:nvSpPr>
          <p:cNvPr id="5" name="Rectangle 1">
            <a:extLst>
              <a:ext uri="{FF2B5EF4-FFF2-40B4-BE49-F238E27FC236}">
                <a16:creationId xmlns:a16="http://schemas.microsoft.com/office/drawing/2014/main" id="{67B37795-8E7C-CC09-2CEB-C007B28683E5}"/>
              </a:ext>
            </a:extLst>
          </p:cNvPr>
          <p:cNvSpPr>
            <a:spLocks noChangeArrowheads="1"/>
          </p:cNvSpPr>
          <p:nvPr/>
        </p:nvSpPr>
        <p:spPr bwMode="auto">
          <a:xfrm>
            <a:off x="830135" y="1092563"/>
            <a:ext cx="105317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Regression of county-level standardized test scores on hurricane exposure and covariates, state-specific results</a:t>
            </a:r>
            <a:endParaRPr kumimoji="0" lang="en-US" altLang="zh-CN"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3" name="Frame 2">
            <a:extLst>
              <a:ext uri="{FF2B5EF4-FFF2-40B4-BE49-F238E27FC236}">
                <a16:creationId xmlns:a16="http://schemas.microsoft.com/office/drawing/2014/main" id="{FCA6EE97-2059-2B6E-3CDB-66EEE3C71A3C}"/>
              </a:ext>
            </a:extLst>
          </p:cNvPr>
          <p:cNvSpPr/>
          <p:nvPr/>
        </p:nvSpPr>
        <p:spPr>
          <a:xfrm>
            <a:off x="2206486" y="5048323"/>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993E44C0-1A8D-2DFD-AA54-3DF59763A8BA}"/>
              </a:ext>
            </a:extLst>
          </p:cNvPr>
          <p:cNvSpPr/>
          <p:nvPr/>
        </p:nvSpPr>
        <p:spPr>
          <a:xfrm>
            <a:off x="2459590" y="3837883"/>
            <a:ext cx="4756219" cy="67448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EC792CA3-59BF-8A08-61D6-3F5DB42799E4}"/>
              </a:ext>
            </a:extLst>
          </p:cNvPr>
          <p:cNvSpPr/>
          <p:nvPr/>
        </p:nvSpPr>
        <p:spPr>
          <a:xfrm>
            <a:off x="2206485" y="2603298"/>
            <a:ext cx="7712765" cy="36512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009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881980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Effect modification by cohort race/ethnicity</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A77983-ED11-74FD-B1C6-A691526665DF}"/>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graphicFrame>
        <p:nvGraphicFramePr>
          <p:cNvPr id="4" name="Table 3">
            <a:extLst>
              <a:ext uri="{FF2B5EF4-FFF2-40B4-BE49-F238E27FC236}">
                <a16:creationId xmlns:a16="http://schemas.microsoft.com/office/drawing/2014/main" id="{16C24211-C472-CB08-2C8B-E728598DB86B}"/>
              </a:ext>
            </a:extLst>
          </p:cNvPr>
          <p:cNvGraphicFramePr>
            <a:graphicFrameLocks noGrp="1"/>
          </p:cNvGraphicFramePr>
          <p:nvPr>
            <p:extLst>
              <p:ext uri="{D42A27DB-BD31-4B8C-83A1-F6EECF244321}">
                <p14:modId xmlns:p14="http://schemas.microsoft.com/office/powerpoint/2010/main" val="705436140"/>
              </p:ext>
            </p:extLst>
          </p:nvPr>
        </p:nvGraphicFramePr>
        <p:xfrm>
          <a:off x="2152384" y="2811134"/>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Math: β (95% </a:t>
                      </a:r>
                      <a:r>
                        <a:rPr lang="en-US" sz="1700" kern="100" dirty="0" err="1">
                          <a:effectLst/>
                        </a:rPr>
                        <a:t>CrI</a:t>
                      </a:r>
                      <a:r>
                        <a:rPr lang="en-US" sz="17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700" kern="100">
                          <a:effectLst/>
                        </a:rPr>
                        <a:t>Tertile 1</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7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-0.06 (-0.46, 0.35)</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-0.10 (-0.45, 0.26)</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700" kern="100">
                          <a:effectLst/>
                        </a:rPr>
                        <a:t>Tertile 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a:effectLst/>
                        </a:rPr>
                        <a:t>-0.01 (-0.41, 0.39)</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tc>
                  <a:txBody>
                    <a:bodyPr/>
                    <a:lstStyle/>
                    <a:p>
                      <a:pPr marL="0" marR="0" algn="ctr">
                        <a:spcBef>
                          <a:spcPts val="0"/>
                        </a:spcBef>
                        <a:spcAft>
                          <a:spcPts val="0"/>
                        </a:spcAft>
                      </a:pPr>
                      <a:r>
                        <a:rPr lang="en-US" sz="1700" kern="100" dirty="0">
                          <a:effectLst/>
                        </a:rPr>
                        <a:t>-0.04 (-0.39, 0.31)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6243" marR="106243" marT="0" marB="0" anchor="b"/>
                </a:tc>
                <a:extLst>
                  <a:ext uri="{0D108BD9-81ED-4DB2-BD59-A6C34878D82A}">
                    <a16:rowId xmlns:a16="http://schemas.microsoft.com/office/drawing/2014/main" val="2083919049"/>
                  </a:ext>
                </a:extLst>
              </a:tr>
            </a:tbl>
          </a:graphicData>
        </a:graphic>
      </p:graphicFrame>
      <p:sp>
        <p:nvSpPr>
          <p:cNvPr id="5" name="TextBox 4">
            <a:extLst>
              <a:ext uri="{FF2B5EF4-FFF2-40B4-BE49-F238E27FC236}">
                <a16:creationId xmlns:a16="http://schemas.microsoft.com/office/drawing/2014/main" id="{7F2DA541-82D9-1DCC-80A2-B0D93889DE85}"/>
              </a:ext>
            </a:extLst>
          </p:cNvPr>
          <p:cNvSpPr txBox="1"/>
          <p:nvPr/>
        </p:nvSpPr>
        <p:spPr>
          <a:xfrm>
            <a:off x="807756" y="2365112"/>
            <a:ext cx="10576485"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grade cohor</a:t>
            </a:r>
            <a:r>
              <a:rPr lang="en-US" dirty="0">
                <a:solidFill>
                  <a:srgbClr val="000000"/>
                </a:solidFill>
                <a:ea typeface="Times New Roman" panose="02020603050405020304" pitchFamily="18" charset="0"/>
              </a:rPr>
              <a:t>t </a:t>
            </a:r>
            <a:r>
              <a:rPr lang="en-US" sz="1800" dirty="0">
                <a:solidFill>
                  <a:srgbClr val="000000"/>
                </a:solidFill>
                <a:effectLst/>
                <a:ea typeface="Times New Roman" panose="02020603050405020304" pitchFamily="18" charset="0"/>
              </a:rPr>
              <a:t>race/</a:t>
            </a:r>
            <a:r>
              <a:rPr lang="en-US" sz="1800" dirty="0" err="1">
                <a:solidFill>
                  <a:srgbClr val="000000"/>
                </a:solidFill>
                <a:effectLst/>
                <a:ea typeface="Times New Roman" panose="02020603050405020304" pitchFamily="18" charset="0"/>
              </a:rPr>
              <a:t>ethnicity</a:t>
            </a:r>
            <a:r>
              <a:rPr lang="en-US" sz="1800" baseline="30000" dirty="0" err="1">
                <a:solidFill>
                  <a:srgbClr val="000000"/>
                </a:solidFill>
                <a:effectLst/>
                <a:ea typeface="Times New Roman" panose="02020603050405020304" pitchFamily="18" charset="0"/>
              </a:rPr>
              <a:t>a</a:t>
            </a:r>
            <a:r>
              <a:rPr lang="en-US" sz="1800" dirty="0">
                <a:solidFill>
                  <a:srgbClr val="000000"/>
                </a:solidFill>
                <a:effectLst/>
                <a:ea typeface="Times New Roman" panose="02020603050405020304" pitchFamily="18" charset="0"/>
              </a:rPr>
              <a:t>: hurricane coefficient/interaction term coefficients</a:t>
            </a:r>
            <a:endParaRPr lang="en-US" sz="18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BA8A2544-8B76-4930-749A-AE6294F87294}"/>
              </a:ext>
            </a:extLst>
          </p:cNvPr>
          <p:cNvSpPr txBox="1"/>
          <p:nvPr/>
        </p:nvSpPr>
        <p:spPr>
          <a:xfrm>
            <a:off x="1595437" y="4123556"/>
            <a:ext cx="5241178" cy="307777"/>
          </a:xfrm>
          <a:prstGeom prst="rect">
            <a:avLst/>
          </a:prstGeom>
          <a:noFill/>
        </p:spPr>
        <p:txBody>
          <a:bodyPr wrap="none" rtlCol="0">
            <a:spAutoFit/>
          </a:bodyPr>
          <a:lstStyle/>
          <a:p>
            <a:r>
              <a:rPr lang="en-US" sz="1400" baseline="30000" dirty="0" err="1">
                <a:ea typeface="Times New Roman" panose="02020603050405020304" pitchFamily="18" charset="0"/>
              </a:rPr>
              <a:t>a</a:t>
            </a:r>
            <a:r>
              <a:rPr lang="en-US" sz="1400" dirty="0" err="1">
                <a:effectLst/>
                <a:ea typeface="Times New Roman" panose="02020603050405020304" pitchFamily="18" charset="0"/>
              </a:rPr>
              <a:t>Percentage</a:t>
            </a:r>
            <a:r>
              <a:rPr lang="en-US" sz="1400" dirty="0">
                <a:effectLst/>
                <a:ea typeface="Times New Roman" panose="02020603050405020304" pitchFamily="18" charset="0"/>
              </a:rPr>
              <a:t> of Black, Hispanic/Latinx, and Native American students</a:t>
            </a:r>
          </a:p>
        </p:txBody>
      </p:sp>
    </p:spTree>
    <p:extLst>
      <p:ext uri="{BB962C8B-B14F-4D97-AF65-F5344CB8AC3E}">
        <p14:creationId xmlns:p14="http://schemas.microsoft.com/office/powerpoint/2010/main" val="338730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8570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bg1"/>
                </a:solidFill>
                <a:cs typeface="Arial" panose="020B0604020202020204" pitchFamily="34" charset="0"/>
              </a:rPr>
              <a:t>Results: Effect modification by county poverty rate</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14846D6-0CA7-B75B-3B22-F572E633C339}"/>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4" name="TextBox 3">
            <a:extLst>
              <a:ext uri="{FF2B5EF4-FFF2-40B4-BE49-F238E27FC236}">
                <a16:creationId xmlns:a16="http://schemas.microsoft.com/office/drawing/2014/main" id="{55239836-81EE-7248-C1F8-0DE9657D95FC}"/>
              </a:ext>
            </a:extLst>
          </p:cNvPr>
          <p:cNvSpPr txBox="1"/>
          <p:nvPr/>
        </p:nvSpPr>
        <p:spPr>
          <a:xfrm>
            <a:off x="1202704" y="2396004"/>
            <a:ext cx="9786590" cy="369332"/>
          </a:xfrm>
          <a:prstGeom prst="rect">
            <a:avLst/>
          </a:prstGeom>
          <a:noFill/>
        </p:spPr>
        <p:txBody>
          <a:bodyPr wrap="none" rtlCol="0">
            <a:spAutoFit/>
          </a:bodyPr>
          <a:lstStyle/>
          <a:p>
            <a:r>
              <a:rPr lang="en-US" sz="1800" dirty="0">
                <a:solidFill>
                  <a:srgbClr val="000000"/>
                </a:solidFill>
                <a:effectLst/>
                <a:ea typeface="Times New Roman" panose="02020603050405020304" pitchFamily="18" charset="0"/>
              </a:rPr>
              <a:t>Effect measure modification by county poverty rate: hurricane coefficient/interaction term coefficients</a:t>
            </a:r>
            <a:endParaRPr lang="en-US" sz="1800" dirty="0">
              <a:effectLst/>
              <a:ea typeface="Times New Roman" panose="02020603050405020304" pitchFamily="18" charset="0"/>
            </a:endParaRPr>
          </a:p>
        </p:txBody>
      </p:sp>
      <p:graphicFrame>
        <p:nvGraphicFramePr>
          <p:cNvPr id="8" name="Table 7">
            <a:extLst>
              <a:ext uri="{FF2B5EF4-FFF2-40B4-BE49-F238E27FC236}">
                <a16:creationId xmlns:a16="http://schemas.microsoft.com/office/drawing/2014/main" id="{742C4B55-3CED-A879-228A-C9B57102C225}"/>
              </a:ext>
            </a:extLst>
          </p:cNvPr>
          <p:cNvGraphicFramePr>
            <a:graphicFrameLocks noGrp="1"/>
          </p:cNvGraphicFramePr>
          <p:nvPr>
            <p:extLst>
              <p:ext uri="{D42A27DB-BD31-4B8C-83A1-F6EECF244321}">
                <p14:modId xmlns:p14="http://schemas.microsoft.com/office/powerpoint/2010/main" val="55548425"/>
              </p:ext>
            </p:extLst>
          </p:nvPr>
        </p:nvGraphicFramePr>
        <p:xfrm>
          <a:off x="2152384" y="2809251"/>
          <a:ext cx="7887230" cy="1239498"/>
        </p:xfrm>
        <a:graphic>
          <a:graphicData uri="http://schemas.openxmlformats.org/drawingml/2006/table">
            <a:tbl>
              <a:tblPr firstRow="1" firstCol="1" bandRow="1">
                <a:tableStyleId>{7DF18680-E054-41AD-8BC1-D1AEF772440D}</a:tableStyleId>
              </a:tblPr>
              <a:tblGrid>
                <a:gridCol w="1387760">
                  <a:extLst>
                    <a:ext uri="{9D8B030D-6E8A-4147-A177-3AD203B41FA5}">
                      <a16:colId xmlns:a16="http://schemas.microsoft.com/office/drawing/2014/main" val="1634962474"/>
                    </a:ext>
                  </a:extLst>
                </a:gridCol>
                <a:gridCol w="2706402">
                  <a:extLst>
                    <a:ext uri="{9D8B030D-6E8A-4147-A177-3AD203B41FA5}">
                      <a16:colId xmlns:a16="http://schemas.microsoft.com/office/drawing/2014/main" val="4219017040"/>
                    </a:ext>
                  </a:extLst>
                </a:gridCol>
                <a:gridCol w="3793068">
                  <a:extLst>
                    <a:ext uri="{9D8B030D-6E8A-4147-A177-3AD203B41FA5}">
                      <a16:colId xmlns:a16="http://schemas.microsoft.com/office/drawing/2014/main" val="4057171093"/>
                    </a:ext>
                  </a:extLst>
                </a:gridCol>
              </a:tblGrid>
              <a:tr h="295119">
                <a:tc>
                  <a:txBody>
                    <a:bodyPr/>
                    <a:lstStyle/>
                    <a:p>
                      <a:pPr algn="l"/>
                      <a:endParaRPr lang="en-US" sz="1900" kern="100" dirty="0">
                        <a:effectLst/>
                        <a:latin typeface="Calibri" panose="020F0502020204030204" pitchFamily="34"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Math: β (95% </a:t>
                      </a:r>
                      <a:r>
                        <a:rPr lang="en-US" sz="1800" kern="100" dirty="0" err="1">
                          <a:effectLst/>
                        </a:rPr>
                        <a:t>CrI</a:t>
                      </a:r>
                      <a:r>
                        <a:rPr lang="en-US" sz="1800" kern="100" dirty="0">
                          <a:effectLst/>
                        </a:rPr>
                        <a:t>)</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RLA: β (95% CrI)</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3666802565"/>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1</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0.00 (reference)</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0.00 (reference)</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65599585"/>
                  </a:ext>
                </a:extLst>
              </a:tr>
              <a:tr h="314793">
                <a:tc>
                  <a:txBody>
                    <a:bodyPr/>
                    <a:lstStyle/>
                    <a:p>
                      <a:pPr marL="0" marR="0" algn="ctr">
                        <a:spcBef>
                          <a:spcPts val="0"/>
                        </a:spcBef>
                        <a:spcAft>
                          <a:spcPts val="0"/>
                        </a:spcAft>
                      </a:pPr>
                      <a:r>
                        <a:rPr lang="en-US" sz="1800" kern="100">
                          <a:effectLst/>
                        </a:rPr>
                        <a:t>Tertile 2</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-0.09 (-0.20, 0.02)</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-0.12 (-0.21, -0.03)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1239917088"/>
                  </a:ext>
                </a:extLst>
              </a:tr>
              <a:tr h="314793">
                <a:tc>
                  <a:txBody>
                    <a:bodyPr/>
                    <a:lstStyle/>
                    <a:p>
                      <a:pPr marL="0" marR="0" algn="ctr">
                        <a:spcBef>
                          <a:spcPts val="0"/>
                        </a:spcBef>
                        <a:spcAft>
                          <a:spcPts val="0"/>
                        </a:spcAft>
                      </a:pPr>
                      <a:r>
                        <a:rPr lang="en-US" sz="1800" kern="100" dirty="0" err="1">
                          <a:effectLst/>
                        </a:rPr>
                        <a:t>Tertile</a:t>
                      </a:r>
                      <a:r>
                        <a:rPr lang="en-US" sz="1800" kern="100" dirty="0">
                          <a:effectLst/>
                        </a:rPr>
                        <a:t> 3</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a:effectLst/>
                        </a:rPr>
                        <a:t>-0.08 (-0.20, 0.03)</a:t>
                      </a:r>
                      <a:endParaRPr lang="en-US" sz="1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tc>
                  <a:txBody>
                    <a:bodyPr/>
                    <a:lstStyle/>
                    <a:p>
                      <a:pPr marL="0" marR="0" algn="ctr">
                        <a:spcBef>
                          <a:spcPts val="0"/>
                        </a:spcBef>
                        <a:spcAft>
                          <a:spcPts val="0"/>
                        </a:spcAft>
                      </a:pPr>
                      <a:r>
                        <a:rPr lang="en-US" sz="1800" kern="100" dirty="0">
                          <a:effectLst/>
                        </a:rPr>
                        <a:t>-0.04 (-0.14, 0.06)</a:t>
                      </a:r>
                      <a:endParaRPr lang="en-US" sz="1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7405" marR="107405" marT="0" marB="0" anchor="b"/>
                </a:tc>
                <a:extLst>
                  <a:ext uri="{0D108BD9-81ED-4DB2-BD59-A6C34878D82A}">
                    <a16:rowId xmlns:a16="http://schemas.microsoft.com/office/drawing/2014/main" val="2083919049"/>
                  </a:ext>
                </a:extLst>
              </a:tr>
            </a:tbl>
          </a:graphicData>
        </a:graphic>
      </p:graphicFrame>
    </p:spTree>
    <p:extLst>
      <p:ext uri="{BB962C8B-B14F-4D97-AF65-F5344CB8AC3E}">
        <p14:creationId xmlns:p14="http://schemas.microsoft.com/office/powerpoint/2010/main" val="94829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association between hurricanes and standardized test scores only observed in some states</a:t>
            </a:r>
          </a:p>
          <a:p>
            <a:pPr lvl="1"/>
            <a:r>
              <a:rPr lang="en-GB" sz="1600" dirty="0">
                <a:solidFill>
                  <a:srgbClr val="000000"/>
                </a:solidFill>
              </a:rPr>
              <a:t>North Carolina (math)</a:t>
            </a:r>
          </a:p>
          <a:p>
            <a:pPr lvl="1"/>
            <a:r>
              <a:rPr lang="en-GB" sz="1600" dirty="0">
                <a:solidFill>
                  <a:srgbClr val="000000"/>
                </a:solidFill>
              </a:rPr>
              <a:t>Texas (RLA)</a:t>
            </a:r>
          </a:p>
          <a:p>
            <a:pPr lvl="1"/>
            <a:r>
              <a:rPr lang="en-GB" sz="1600" dirty="0">
                <a:solidFill>
                  <a:srgbClr val="000000"/>
                </a:solidFill>
              </a:rPr>
              <a:t>Florida (positive)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endParaRPr lang="en-GB" sz="2000" dirty="0">
              <a:solidFill>
                <a:srgbClr val="000000"/>
              </a:solidFill>
            </a:endParaRPr>
          </a:p>
          <a:p>
            <a:r>
              <a:rPr lang="en-GB" sz="2000" dirty="0">
                <a:solidFill>
                  <a:srgbClr val="000000"/>
                </a:solidFill>
              </a:rPr>
              <a:t>Next steps</a:t>
            </a:r>
          </a:p>
          <a:p>
            <a:pPr lvl="1"/>
            <a:r>
              <a:rPr lang="en-GB" sz="1600" dirty="0">
                <a:solidFill>
                  <a:srgbClr val="000000"/>
                </a:solidFill>
              </a:rPr>
              <a:t>Evaluate all tropical cyclones in addition to hurricanes</a:t>
            </a:r>
          </a:p>
          <a:p>
            <a:pPr lvl="1"/>
            <a:r>
              <a:rPr lang="en-GB" sz="1600" dirty="0" err="1">
                <a:solidFill>
                  <a:srgbClr val="000000"/>
                </a:solidFill>
              </a:rPr>
              <a:t>Analyze</a:t>
            </a:r>
            <a:r>
              <a:rPr lang="en-GB" sz="1600" dirty="0">
                <a:solidFill>
                  <a:srgbClr val="000000"/>
                </a:solidFill>
              </a:rPr>
              <a:t> lagged effects of fall hurricane season on following spring testing</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a:t>
            </a:r>
            <a:r>
              <a:rPr lang="en-GB" sz="1800" b="1" dirty="0" err="1"/>
              <a:t>Melzter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14</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382571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0" y="682614"/>
            <a:ext cx="5811078" cy="5828322"/>
          </a:xfrm>
          <a:prstGeom prst="rect">
            <a:avLst/>
          </a:prstGeom>
        </p:spPr>
      </p:pic>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2ED199-AD9A-50CE-0E5F-60EB44FD1DC8}"/>
              </a:ext>
            </a:extLst>
          </p:cNvPr>
          <p:cNvPicPr>
            <a:picLocks noChangeAspect="1"/>
          </p:cNvPicPr>
          <p:nvPr/>
        </p:nvPicPr>
        <p:blipFill rotWithShape="1">
          <a:blip r:embed="rId3"/>
          <a:srcRect l="16618" r="17820"/>
          <a:stretch/>
        </p:blipFill>
        <p:spPr>
          <a:xfrm>
            <a:off x="6625653" y="679548"/>
            <a:ext cx="5302864" cy="5722456"/>
          </a:xfrm>
          <a:prstGeom prst="rect">
            <a:avLst/>
          </a:prstGeom>
        </p:spPr>
      </p:pic>
      <p:sp>
        <p:nvSpPr>
          <p:cNvPr id="3" name="Content Placeholder 2"/>
          <p:cNvSpPr>
            <a:spLocks noGrp="1"/>
          </p:cNvSpPr>
          <p:nvPr>
            <p:ph idx="4294967295"/>
          </p:nvPr>
        </p:nvSpPr>
        <p:spPr>
          <a:xfrm>
            <a:off x="377252" y="1114623"/>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8189345" y="929957"/>
            <a:ext cx="2382640" cy="369332"/>
          </a:xfrm>
          <a:prstGeom prst="rect">
            <a:avLst/>
          </a:prstGeom>
          <a:noFill/>
        </p:spPr>
        <p:txBody>
          <a:bodyPr wrap="none" rtlCol="0">
            <a:spAutoFit/>
          </a:bodyPr>
          <a:lstStyle/>
          <a:p>
            <a:r>
              <a:rPr lang="en-US" dirty="0"/>
              <a:t>County poverty </a:t>
            </a:r>
            <a:r>
              <a:rPr lang="en-US" dirty="0" err="1"/>
              <a:t>tertiles</a:t>
            </a:r>
            <a:endParaRPr lang="en-US" dirty="0"/>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4148051"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National model</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AEB6DAD-F9FD-1E5E-C4EA-5066E82C16B2}"/>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
        <p:nvSpPr>
          <p:cNvPr id="3" name="TextBox 2">
            <a:extLst>
              <a:ext uri="{FF2B5EF4-FFF2-40B4-BE49-F238E27FC236}">
                <a16:creationId xmlns:a16="http://schemas.microsoft.com/office/drawing/2014/main" id="{F95146B2-4E91-77BF-91D4-2BBF872063DC}"/>
              </a:ext>
            </a:extLst>
          </p:cNvPr>
          <p:cNvSpPr txBox="1"/>
          <p:nvPr/>
        </p:nvSpPr>
        <p:spPr>
          <a:xfrm>
            <a:off x="1269997" y="878768"/>
            <a:ext cx="9652001" cy="369332"/>
          </a:xfrm>
          <a:prstGeom prst="rect">
            <a:avLst/>
          </a:prstGeom>
          <a:noFill/>
        </p:spPr>
        <p:txBody>
          <a:bodyPr wrap="none" rtlCol="0">
            <a:spAutoFit/>
          </a:bodyPr>
          <a:lstStyle/>
          <a:p>
            <a:r>
              <a:rPr lang="en-US" sz="1800" kern="0" dirty="0">
                <a:solidFill>
                  <a:srgbClr val="000000"/>
                </a:solidFill>
                <a:effectLst/>
                <a:ea typeface="Times New Roman" panose="02020603050405020304" pitchFamily="18" charset="0"/>
              </a:rPr>
              <a:t>Full regression results of county-level standardized test scores on hurricane exposure and covariates</a:t>
            </a:r>
            <a:r>
              <a:rPr lang="en-US" dirty="0">
                <a:effectLst/>
              </a:rPr>
              <a:t> </a:t>
            </a:r>
            <a:endParaRPr lang="en-US" dirty="0"/>
          </a:p>
        </p:txBody>
      </p:sp>
      <p:graphicFrame>
        <p:nvGraphicFramePr>
          <p:cNvPr id="5" name="Table 4">
            <a:extLst>
              <a:ext uri="{FF2B5EF4-FFF2-40B4-BE49-F238E27FC236}">
                <a16:creationId xmlns:a16="http://schemas.microsoft.com/office/drawing/2014/main" id="{ECDA4C64-8349-A5C1-4DE9-12084FCA3D79}"/>
              </a:ext>
            </a:extLst>
          </p:cNvPr>
          <p:cNvGraphicFramePr>
            <a:graphicFrameLocks noGrp="1"/>
          </p:cNvGraphicFramePr>
          <p:nvPr>
            <p:extLst>
              <p:ext uri="{D42A27DB-BD31-4B8C-83A1-F6EECF244321}">
                <p14:modId xmlns:p14="http://schemas.microsoft.com/office/powerpoint/2010/main" val="1184940671"/>
              </p:ext>
            </p:extLst>
          </p:nvPr>
        </p:nvGraphicFramePr>
        <p:xfrm>
          <a:off x="3264669" y="1408229"/>
          <a:ext cx="5662661" cy="4986493"/>
        </p:xfrm>
        <a:graphic>
          <a:graphicData uri="http://schemas.openxmlformats.org/drawingml/2006/table">
            <a:tbl>
              <a:tblPr firstRow="1" firstCol="1" bandRow="1">
                <a:tableStyleId>{7DF18680-E054-41AD-8BC1-D1AEF772440D}</a:tableStyleId>
              </a:tblPr>
              <a:tblGrid>
                <a:gridCol w="1661047">
                  <a:extLst>
                    <a:ext uri="{9D8B030D-6E8A-4147-A177-3AD203B41FA5}">
                      <a16:colId xmlns:a16="http://schemas.microsoft.com/office/drawing/2014/main" val="1248529547"/>
                    </a:ext>
                  </a:extLst>
                </a:gridCol>
                <a:gridCol w="2038558">
                  <a:extLst>
                    <a:ext uri="{9D8B030D-6E8A-4147-A177-3AD203B41FA5}">
                      <a16:colId xmlns:a16="http://schemas.microsoft.com/office/drawing/2014/main" val="326564408"/>
                    </a:ext>
                  </a:extLst>
                </a:gridCol>
                <a:gridCol w="1963056">
                  <a:extLst>
                    <a:ext uri="{9D8B030D-6E8A-4147-A177-3AD203B41FA5}">
                      <a16:colId xmlns:a16="http://schemas.microsoft.com/office/drawing/2014/main" val="4002114429"/>
                    </a:ext>
                  </a:extLst>
                </a:gridCol>
              </a:tblGrid>
              <a:tr h="241606">
                <a:tc>
                  <a:txBody>
                    <a:bodyPr/>
                    <a:lstStyle/>
                    <a:p>
                      <a:pPr algn="l"/>
                      <a:endParaRPr lang="en-US" sz="1300" kern="100" dirty="0">
                        <a:effectLst/>
                        <a:latin typeface="Calibri" panose="020F0502020204030204" pitchFamily="34"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Math: β (95% </a:t>
                      </a:r>
                      <a:r>
                        <a:rPr lang="en-US" sz="1200" kern="100" dirty="0" err="1">
                          <a:effectLst/>
                        </a:rPr>
                        <a:t>CrI</a:t>
                      </a:r>
                      <a:r>
                        <a:rPr lang="en-US" sz="1200" kern="100" dirty="0">
                          <a:effectLst/>
                        </a:rPr>
                        <a:t>)</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RLA: β (95% CrI)</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043236798"/>
                  </a:ext>
                </a:extLst>
              </a:tr>
              <a:tr h="442946">
                <a:tc>
                  <a:txBody>
                    <a:bodyPr/>
                    <a:lstStyle/>
                    <a:p>
                      <a:pPr marL="0" marR="0" algn="ctr">
                        <a:spcBef>
                          <a:spcPts val="0"/>
                        </a:spcBef>
                        <a:spcAft>
                          <a:spcPts val="0"/>
                        </a:spcAft>
                      </a:pPr>
                      <a:r>
                        <a:rPr lang="en-US" sz="1200" kern="100" dirty="0">
                          <a:effectLst/>
                        </a:rPr>
                        <a:t>Hurricane exposure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0.00 (-0.05,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(-0.04, 0.05)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20482763"/>
                  </a:ext>
                </a:extLst>
              </a:tr>
              <a:tr h="234895">
                <a:tc>
                  <a:txBody>
                    <a:bodyPr/>
                    <a:lstStyle/>
                    <a:p>
                      <a:pPr marL="0" marR="0" algn="ctr">
                        <a:spcBef>
                          <a:spcPts val="0"/>
                        </a:spcBef>
                        <a:spcAft>
                          <a:spcPts val="0"/>
                        </a:spcAft>
                      </a:pPr>
                      <a:r>
                        <a:rPr lang="en-US" sz="1200" kern="100">
                          <a:effectLst/>
                        </a:rPr>
                        <a:t>Native American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-1.13 (-1.95, -0.31)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-1.64 (-2.35, -0.94)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71648368"/>
                  </a:ext>
                </a:extLst>
              </a:tr>
              <a:tr h="234895">
                <a:tc>
                  <a:txBody>
                    <a:bodyPr/>
                    <a:lstStyle/>
                    <a:p>
                      <a:pPr marL="0" marR="0" algn="ctr">
                        <a:spcBef>
                          <a:spcPts val="0"/>
                        </a:spcBef>
                        <a:spcAft>
                          <a:spcPts val="0"/>
                        </a:spcAft>
                      </a:pPr>
                      <a:r>
                        <a:rPr lang="en-US" sz="1200" kern="100">
                          <a:effectLst/>
                        </a:rPr>
                        <a:t>Hispanic/Latino</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-0.97 (-1.13, -0.80)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-1.63 (-1.77, -1.49)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802742877"/>
                  </a:ext>
                </a:extLst>
              </a:tr>
              <a:tr h="234895">
                <a:tc>
                  <a:txBody>
                    <a:bodyPr/>
                    <a:lstStyle/>
                    <a:p>
                      <a:pPr marL="0" marR="0" algn="ctr">
                        <a:spcBef>
                          <a:spcPts val="0"/>
                        </a:spcBef>
                        <a:spcAft>
                          <a:spcPts val="0"/>
                        </a:spcAft>
                      </a:pPr>
                      <a:r>
                        <a:rPr lang="en-US" sz="1200" kern="100">
                          <a:effectLst/>
                        </a:rPr>
                        <a:t>Black</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-1.99 (-2.16, -1.83)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-2.25 (-2.40, -2.10)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15906691"/>
                  </a:ext>
                </a:extLst>
              </a:tr>
              <a:tr h="234895">
                <a:tc>
                  <a:txBody>
                    <a:bodyPr/>
                    <a:lstStyle/>
                    <a:p>
                      <a:pPr marL="0" marR="0" algn="ctr">
                        <a:spcBef>
                          <a:spcPts val="0"/>
                        </a:spcBef>
                        <a:spcAft>
                          <a:spcPts val="0"/>
                        </a:spcAft>
                      </a:pPr>
                      <a:r>
                        <a:rPr lang="en-US" sz="1200" kern="100">
                          <a:effectLst/>
                        </a:rPr>
                        <a:t>Free-lunch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dirty="0">
                          <a:effectLst/>
                        </a:rPr>
                        <a:t>-0.31 (-0.39, -0.24)</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0.14 (0.08, 0.20)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424374533"/>
                  </a:ext>
                </a:extLst>
              </a:tr>
              <a:tr h="442946">
                <a:tc>
                  <a:txBody>
                    <a:bodyPr/>
                    <a:lstStyle/>
                    <a:p>
                      <a:pPr marL="0" marR="0" algn="ctr">
                        <a:spcBef>
                          <a:spcPts val="0"/>
                        </a:spcBef>
                        <a:spcAft>
                          <a:spcPts val="0"/>
                        </a:spcAft>
                      </a:pPr>
                      <a:r>
                        <a:rPr lang="en-US" sz="1200" kern="100">
                          <a:effectLst/>
                        </a:rPr>
                        <a:t>Reduced-price lunch eligible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-0.20 (-0.47, 0.07)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0.47 (0.24, 0.69)</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81662932"/>
                  </a:ext>
                </a:extLst>
              </a:tr>
              <a:tr h="442946">
                <a:tc>
                  <a:txBody>
                    <a:bodyPr/>
                    <a:lstStyle/>
                    <a:p>
                      <a:pPr marL="0" marR="0" algn="ctr">
                        <a:spcBef>
                          <a:spcPts val="0"/>
                        </a:spcBef>
                        <a:spcAft>
                          <a:spcPts val="0"/>
                        </a:spcAft>
                      </a:pPr>
                      <a:r>
                        <a:rPr lang="en-US" sz="1200" kern="100">
                          <a:effectLst/>
                        </a:rPr>
                        <a:t>Economically disadvantaged</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-0.04 (-0.11, 0.03)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-0.60 (-0.66, -0.54)</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387761091"/>
                  </a:ext>
                </a:extLst>
              </a:tr>
              <a:tr h="442946">
                <a:tc>
                  <a:txBody>
                    <a:bodyPr/>
                    <a:lstStyle/>
                    <a:p>
                      <a:pPr marL="0" marR="0" algn="ctr">
                        <a:spcBef>
                          <a:spcPts val="0"/>
                        </a:spcBef>
                        <a:spcAft>
                          <a:spcPts val="0"/>
                        </a:spcAft>
                      </a:pPr>
                      <a:r>
                        <a:rPr lang="en-US" sz="1200" kern="100">
                          <a:effectLst/>
                        </a:rPr>
                        <a:t>English language learner</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0.59 (0.12, 1.06)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-1.13 (-1.52, -0.75)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3124485077"/>
                  </a:ext>
                </a:extLst>
              </a:tr>
              <a:tr h="234895">
                <a:tc>
                  <a:txBody>
                    <a:bodyPr/>
                    <a:lstStyle/>
                    <a:p>
                      <a:pPr marL="0" marR="0" algn="ctr">
                        <a:spcBef>
                          <a:spcPts val="0"/>
                        </a:spcBef>
                        <a:spcAft>
                          <a:spcPts val="0"/>
                        </a:spcAft>
                      </a:pPr>
                      <a:r>
                        <a:rPr lang="en-US" sz="1200" kern="100">
                          <a:effectLst/>
                        </a:rPr>
                        <a:t>Urban</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0.12 (-0.03, 0.27)</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0.21 (0.08, 0.33)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52802157"/>
                  </a:ext>
                </a:extLst>
              </a:tr>
              <a:tr h="442946">
                <a:tc>
                  <a:txBody>
                    <a:bodyPr/>
                    <a:lstStyle/>
                    <a:p>
                      <a:pPr marL="0" marR="0" algn="ctr">
                        <a:spcBef>
                          <a:spcPts val="0"/>
                        </a:spcBef>
                        <a:spcAft>
                          <a:spcPts val="0"/>
                        </a:spcAft>
                      </a:pPr>
                      <a:r>
                        <a:rPr lang="en-US" sz="1200" kern="100" dirty="0">
                          <a:effectLst/>
                        </a:rPr>
                        <a:t>Log of median household income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0.07 (-0.04, 0.18)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0.01 (-0.08, 0.10)</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2388462702"/>
                  </a:ext>
                </a:extLst>
              </a:tr>
              <a:tr h="442946">
                <a:tc>
                  <a:txBody>
                    <a:bodyPr/>
                    <a:lstStyle/>
                    <a:p>
                      <a:pPr marL="0" marR="0" algn="ctr">
                        <a:spcBef>
                          <a:spcPts val="0"/>
                        </a:spcBef>
                        <a:spcAft>
                          <a:spcPts val="0"/>
                        </a:spcAft>
                      </a:pPr>
                      <a:r>
                        <a:rPr lang="en-US" sz="1200" kern="100" dirty="0">
                          <a:effectLst/>
                        </a:rPr>
                        <a:t>Bachelor's degree rate</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2.01 (1.67, 2.35)</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1.79 (1.51, 2.08)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175567076"/>
                  </a:ext>
                </a:extLst>
              </a:tr>
              <a:tr h="234895">
                <a:tc>
                  <a:txBody>
                    <a:bodyPr/>
                    <a:lstStyle/>
                    <a:p>
                      <a:pPr marL="0" marR="0" algn="ctr">
                        <a:spcBef>
                          <a:spcPts val="0"/>
                        </a:spcBef>
                        <a:spcAft>
                          <a:spcPts val="0"/>
                        </a:spcAft>
                      </a:pPr>
                      <a:r>
                        <a:rPr lang="en-US" sz="1200" kern="100">
                          <a:effectLst/>
                        </a:rPr>
                        <a:t>Poverty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-0.75 (-1.07,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-0.05 (-0.31, 0.21)</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517689622"/>
                  </a:ext>
                </a:extLst>
              </a:tr>
              <a:tr h="234895">
                <a:tc>
                  <a:txBody>
                    <a:bodyPr/>
                    <a:lstStyle/>
                    <a:p>
                      <a:pPr marL="0" marR="0" algn="ctr">
                        <a:spcBef>
                          <a:spcPts val="0"/>
                        </a:spcBef>
                        <a:spcAft>
                          <a:spcPts val="0"/>
                        </a:spcAft>
                      </a:pPr>
                      <a:r>
                        <a:rPr lang="en-US" sz="1200" kern="100">
                          <a:effectLst/>
                        </a:rPr>
                        <a:t>SNAP receipt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-0.22 (-0.50, 0.06)</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a:effectLst/>
                        </a:rPr>
                        <a:t>0.19 (-0.04, 0.43)</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203065384"/>
                  </a:ext>
                </a:extLst>
              </a:tr>
              <a:tr h="442946">
                <a:tc>
                  <a:txBody>
                    <a:bodyPr/>
                    <a:lstStyle/>
                    <a:p>
                      <a:pPr marL="0" marR="0" algn="ctr">
                        <a:spcBef>
                          <a:spcPts val="0"/>
                        </a:spcBef>
                        <a:spcAft>
                          <a:spcPts val="0"/>
                        </a:spcAft>
                      </a:pPr>
                      <a:r>
                        <a:rPr lang="en-US" sz="1200" kern="100">
                          <a:effectLst/>
                        </a:rPr>
                        <a:t>Single-mom household rate</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ctr"/>
                </a:tc>
                <a:tc>
                  <a:txBody>
                    <a:bodyPr/>
                    <a:lstStyle/>
                    <a:p>
                      <a:pPr marL="0" marR="0" algn="ctr">
                        <a:spcBef>
                          <a:spcPts val="0"/>
                        </a:spcBef>
                        <a:spcAft>
                          <a:spcPts val="0"/>
                        </a:spcAft>
                      </a:pPr>
                      <a:r>
                        <a:rPr lang="en-US" sz="1200" kern="100">
                          <a:effectLst/>
                        </a:rPr>
                        <a:t>0.08 (-0.23, 0.38)</a:t>
                      </a:r>
                      <a:endParaRPr lang="en-US" sz="1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tc>
                  <a:txBody>
                    <a:bodyPr/>
                    <a:lstStyle/>
                    <a:p>
                      <a:pPr marL="0" marR="0" algn="ctr">
                        <a:spcBef>
                          <a:spcPts val="0"/>
                        </a:spcBef>
                        <a:spcAft>
                          <a:spcPts val="0"/>
                        </a:spcAft>
                      </a:pPr>
                      <a:r>
                        <a:rPr lang="en-US" sz="1200" kern="100" dirty="0">
                          <a:effectLst/>
                        </a:rPr>
                        <a:t>0.05 (-0.21, 0.30)</a:t>
                      </a:r>
                      <a:endPar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337" marR="72337" marT="0" marB="0" anchor="b"/>
                </a:tc>
                <a:extLst>
                  <a:ext uri="{0D108BD9-81ED-4DB2-BD59-A6C34878D82A}">
                    <a16:rowId xmlns:a16="http://schemas.microsoft.com/office/drawing/2014/main" val="1093963506"/>
                  </a:ext>
                </a:extLst>
              </a:tr>
            </a:tbl>
          </a:graphicData>
        </a:graphic>
      </p:graphicFrame>
      <p:sp>
        <p:nvSpPr>
          <p:cNvPr id="4" name="Frame 3">
            <a:extLst>
              <a:ext uri="{FF2B5EF4-FFF2-40B4-BE49-F238E27FC236}">
                <a16:creationId xmlns:a16="http://schemas.microsoft.com/office/drawing/2014/main" id="{02602E41-2DC5-582A-EC5A-98262F13568B}"/>
              </a:ext>
            </a:extLst>
          </p:cNvPr>
          <p:cNvSpPr/>
          <p:nvPr/>
        </p:nvSpPr>
        <p:spPr>
          <a:xfrm>
            <a:off x="3128355" y="39014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Frame 7">
            <a:extLst>
              <a:ext uri="{FF2B5EF4-FFF2-40B4-BE49-F238E27FC236}">
                <a16:creationId xmlns:a16="http://schemas.microsoft.com/office/drawing/2014/main" id="{95C783ED-791B-C8B0-AF13-D34B37E4E3CD}"/>
              </a:ext>
            </a:extLst>
          </p:cNvPr>
          <p:cNvSpPr/>
          <p:nvPr/>
        </p:nvSpPr>
        <p:spPr>
          <a:xfrm>
            <a:off x="3128355" y="2060078"/>
            <a:ext cx="5935287" cy="747465"/>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340CC98E-2A1A-FE06-2CC2-A4E9C550ADE2}"/>
              </a:ext>
            </a:extLst>
          </p:cNvPr>
          <p:cNvSpPr/>
          <p:nvPr/>
        </p:nvSpPr>
        <p:spPr>
          <a:xfrm>
            <a:off x="3128355" y="5017875"/>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5694ADAF-CDC1-E29F-0312-3B08174E6646}"/>
              </a:ext>
            </a:extLst>
          </p:cNvPr>
          <p:cNvSpPr/>
          <p:nvPr/>
        </p:nvSpPr>
        <p:spPr>
          <a:xfrm>
            <a:off x="3128355" y="1649849"/>
            <a:ext cx="5935287" cy="465512"/>
          </a:xfrm>
          <a:prstGeom prst="frame">
            <a:avLst>
              <a:gd name="adj1" fmla="val 37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696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animBg="1"/>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20159</TotalTime>
  <Words>1784</Words>
  <Application>Microsoft Macintosh PowerPoint</Application>
  <PresentationFormat>Widescreen</PresentationFormat>
  <Paragraphs>268</Paragraphs>
  <Slides>15</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Meta OT Book</vt:lpstr>
      <vt:lpstr>Meta OT Medium</vt:lpstr>
      <vt:lpstr>Slack-Lato</vt:lpstr>
      <vt:lpstr>Times New Roman</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Gabriella Meltzer</cp:lastModifiedBy>
  <cp:revision>2700</cp:revision>
  <cp:lastPrinted>2020-10-30T12:00:34Z</cp:lastPrinted>
  <dcterms:created xsi:type="dcterms:W3CDTF">2019-05-16T12:19:43Z</dcterms:created>
  <dcterms:modified xsi:type="dcterms:W3CDTF">2023-06-16T19:41:12Z</dcterms:modified>
</cp:coreProperties>
</file>